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Montserrat ExtraBold" panose="020B0604020202020204" charset="-52"/>
      <p:bold r:id="rId18"/>
      <p:boldItalic r:id="rId19"/>
    </p:embeddedFont>
    <p:embeddedFont>
      <p:font typeface="Montserrat" panose="020B0604020202020204" charset="-52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 SemiBold" panose="020B0604020202020204" charset="-52"/>
      <p:regular r:id="rId28"/>
      <p:bold r:id="rId29"/>
      <p:italic r:id="rId30"/>
      <p:boldItalic r:id="rId31"/>
    </p:embeddedFont>
    <p:embeddedFont>
      <p:font typeface="Montserrat Medium" panose="020B0604020202020204" charset="-52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pos="5046">
          <p15:clr>
            <a:srgbClr val="A4A3A4"/>
          </p15:clr>
        </p15:guide>
        <p15:guide id="2" pos="454">
          <p15:clr>
            <a:srgbClr val="9AA0A6"/>
          </p15:clr>
        </p15:guide>
        <p15:guide id="3" orient="horz" pos="425">
          <p15:clr>
            <a:srgbClr val="9AA0A6"/>
          </p15:clr>
        </p15:guide>
        <p15:guide id="4" pos="7226">
          <p15:clr>
            <a:srgbClr val="9AA0A6"/>
          </p15:clr>
        </p15:guide>
        <p15:guide id="5" pos="2778">
          <p15:clr>
            <a:srgbClr val="9AA0A6"/>
          </p15:clr>
        </p15:guide>
        <p15:guide id="6" pos="3848">
          <p15:clr>
            <a:srgbClr val="9AA0A6"/>
          </p15:clr>
        </p15:guide>
        <p15:guide id="7" orient="horz" pos="4320">
          <p15:clr>
            <a:srgbClr val="9AA0A6"/>
          </p15:clr>
        </p15:guide>
        <p15:guide id="8" pos="2184">
          <p15:clr>
            <a:srgbClr val="747775"/>
          </p15:clr>
        </p15:guide>
        <p15:guide id="9" orient="horz" pos="3895">
          <p15:clr>
            <a:srgbClr val="747775"/>
          </p15:clr>
        </p15:guide>
        <p15:guide id="10" pos="46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7" d="100"/>
          <a:sy n="117" d="100"/>
        </p:scale>
        <p:origin x="-318" y="-72"/>
      </p:cViewPr>
      <p:guideLst>
        <p:guide orient="horz" pos="425"/>
        <p:guide orient="horz" pos="4320"/>
        <p:guide orient="horz" pos="3895"/>
        <p:guide pos="5046"/>
        <p:guide pos="454"/>
        <p:guide pos="7226"/>
        <p:guide pos="2778"/>
        <p:guide pos="3848"/>
        <p:guide pos="2184"/>
        <p:guide pos="4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4369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444201" cy="69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672000" y="3075553"/>
            <a:ext cx="11520000" cy="49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-RU" sz="3800" b="1" i="0" u="none" strike="noStrike" cap="none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ВЫПУСКНАЯ АТТЕСТАЦИОННАЯ РАБОТА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-RU" sz="3800" b="1" i="0" u="none" strike="noStrike" cap="none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«Создание конфигурации, которая учитывает основные учетные функции торгового предприятия»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4497" y="5780717"/>
            <a:ext cx="3240000" cy="4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/>
          <p:nvPr/>
        </p:nvSpPr>
        <p:spPr>
          <a:xfrm>
            <a:off x="613224" y="264883"/>
            <a:ext cx="11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8775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Программа «1С программист»</a:t>
            </a:r>
            <a:endParaRPr sz="2000" b="1" i="0" u="none" strike="noStrike" cap="none" dirty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226363" y="2467401"/>
            <a:ext cx="12217838" cy="48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95128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Группа:  1С </a:t>
            </a:r>
            <a:r>
              <a:rPr lang="ru-RU" sz="1800" b="0" i="0" u="none" strike="noStrike" cap="none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801</a:t>
            </a:r>
            <a:endParaRPr sz="1800" b="0" i="0" u="none" strike="noStrike" cap="none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613225" y="1691389"/>
            <a:ext cx="115200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8775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300" b="1" i="0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Выполнил: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355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300" b="1" i="0" u="none" strike="noStrike" cap="none" dirty="0" smtClean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Бызов Александр Валерьевич</a:t>
            </a:r>
            <a:endParaRPr sz="2300" b="1" i="0" u="none" strike="noStrike" cap="none" dirty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6697505" y="5942042"/>
            <a:ext cx="34017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2025</a:t>
            </a:r>
            <a:endParaRPr sz="2000" b="0" i="0" u="none" strike="noStrike" cap="none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13224" y="711858"/>
            <a:ext cx="115200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8775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Преподаватели: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355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Герасимов Владимир Владимирович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355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Кузнецова Татьяна Владимировна</a:t>
            </a:r>
            <a:endParaRPr sz="2000" b="0" i="0" u="none" strike="noStrike" cap="none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935" y="219812"/>
            <a:ext cx="2533150" cy="12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/>
          <p:nvPr/>
        </p:nvSpPr>
        <p:spPr>
          <a:xfrm>
            <a:off x="114935" y="1978686"/>
            <a:ext cx="3224258" cy="477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Созданы регистры накопления: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ru-RU" sz="1200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ОстаткиНоменклатуры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200" dirty="0" smtClean="0"/>
              <a:t>        - вид регистра: остатки;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- регистраторы: РеализацияТоваров;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200" dirty="0"/>
              <a:t> </a:t>
            </a:r>
            <a:r>
              <a:rPr lang="ru-RU" sz="1200" dirty="0" smtClean="0"/>
              <a:t>        </a:t>
            </a:r>
            <a:r>
              <a:rPr lang="ru-RU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ПоступлениеТоваровИУслуг;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200" dirty="0"/>
              <a:t> </a:t>
            </a:r>
            <a:r>
              <a:rPr lang="ru-RU" sz="1200" dirty="0" smtClean="0"/>
              <a:t>       - контроль отрицательных остатков.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ru-RU" sz="12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200" dirty="0" smtClean="0"/>
              <a:t>2. Взаиморасчеты</a:t>
            </a:r>
          </a:p>
          <a:p>
            <a:pPr lvl="0">
              <a:buSzPts val="2000"/>
            </a:pPr>
            <a:r>
              <a:rPr lang="ru-RU" sz="1200" dirty="0"/>
              <a:t> </a:t>
            </a:r>
            <a:r>
              <a:rPr lang="ru-RU" sz="1200" dirty="0" smtClean="0"/>
              <a:t>       - </a:t>
            </a:r>
            <a:r>
              <a:rPr lang="ru-RU" sz="1200" dirty="0"/>
              <a:t>вид регистра: </a:t>
            </a:r>
            <a:r>
              <a:rPr lang="ru-RU" sz="1200" dirty="0" smtClean="0"/>
              <a:t>остатки;</a:t>
            </a:r>
            <a:endParaRPr lang="ru-RU" sz="1200" dirty="0"/>
          </a:p>
          <a:p>
            <a:pPr lvl="0">
              <a:buSzPts val="2000"/>
            </a:pPr>
            <a:r>
              <a:rPr lang="ru-RU" sz="1200" dirty="0"/>
              <a:t>        - регистраторы: </a:t>
            </a:r>
            <a:r>
              <a:rPr lang="ru-RU" sz="1200" dirty="0" smtClean="0"/>
              <a:t>РеализацияТоваров, </a:t>
            </a:r>
            <a:endParaRPr lang="ru-RU" sz="1200" dirty="0"/>
          </a:p>
          <a:p>
            <a:pPr lvl="0">
              <a:buSzPts val="2000"/>
            </a:pPr>
            <a:r>
              <a:rPr lang="ru-RU" sz="1200" dirty="0"/>
              <a:t>          </a:t>
            </a:r>
            <a:r>
              <a:rPr lang="ru-RU" sz="1200" dirty="0" smtClean="0"/>
              <a:t>ПоступлениеТоваровИУслуг,</a:t>
            </a:r>
          </a:p>
          <a:p>
            <a:pPr lvl="0">
              <a:buSzPts val="2000"/>
            </a:pPr>
            <a:r>
              <a:rPr lang="ru-RU" sz="1200" dirty="0"/>
              <a:t> </a:t>
            </a:r>
            <a:r>
              <a:rPr lang="ru-RU" sz="1200" dirty="0" smtClean="0"/>
              <a:t>         ОказаниеУслуг, ВыпискаБанка.</a:t>
            </a:r>
          </a:p>
          <a:p>
            <a:pPr lvl="0">
              <a:buSzPts val="2000"/>
            </a:pPr>
            <a:endParaRPr lang="ru-RU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SzPts val="2000"/>
            </a:pPr>
            <a:r>
              <a:rPr lang="ru-RU" sz="1200" dirty="0" smtClean="0"/>
              <a:t>3. Продажи</a:t>
            </a:r>
            <a:endParaRPr lang="ru-RU" sz="1200" dirty="0"/>
          </a:p>
          <a:p>
            <a:pPr lvl="0">
              <a:buSzPts val="2000"/>
            </a:pPr>
            <a:r>
              <a:rPr lang="ru-RU" sz="1200" dirty="0"/>
              <a:t>        - вид регистра: </a:t>
            </a:r>
            <a:r>
              <a:rPr lang="ru-RU" sz="1200" dirty="0" smtClean="0"/>
              <a:t>обороты</a:t>
            </a:r>
            <a:endParaRPr lang="ru-RU" sz="1200" dirty="0"/>
          </a:p>
          <a:p>
            <a:pPr lvl="0">
              <a:buSzPts val="2000"/>
            </a:pPr>
            <a:r>
              <a:rPr lang="ru-RU" sz="1200" dirty="0"/>
              <a:t>        - регистраторы: РеализацияТоваров, </a:t>
            </a:r>
            <a:endParaRPr lang="ru-RU" sz="1200" dirty="0" smtClean="0"/>
          </a:p>
          <a:p>
            <a:pPr lvl="0">
              <a:buSzPts val="2000"/>
            </a:pPr>
            <a:r>
              <a:rPr lang="ru-RU" sz="1200" dirty="0" smtClean="0"/>
              <a:t>          ОказаниеУслуг</a:t>
            </a:r>
            <a:endParaRPr lang="ru-RU" sz="1200" dirty="0"/>
          </a:p>
          <a:p>
            <a:pPr lvl="0">
              <a:buSzPts val="2000"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2952230" y="1044500"/>
            <a:ext cx="9239770" cy="29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Регистры накопления</a:t>
            </a:r>
            <a:endParaRPr sz="3200" b="1" i="0" u="none" strike="noStrike" cap="none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891" y="517751"/>
            <a:ext cx="3650116" cy="5850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193" y="1978688"/>
            <a:ext cx="4987698" cy="221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194" y="4365276"/>
            <a:ext cx="4987698" cy="232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935" y="219812"/>
            <a:ext cx="2533150" cy="12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/>
          <p:nvPr/>
        </p:nvSpPr>
        <p:spPr>
          <a:xfrm>
            <a:off x="114935" y="1978686"/>
            <a:ext cx="2391501" cy="265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sym typeface="Arial"/>
              </a:rPr>
              <a:t>Созданы подсистемы: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ru-RU" sz="12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sym typeface="Arial"/>
              </a:rPr>
              <a:t>НСИ;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Закупки;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sym typeface="Arial"/>
              </a:rPr>
              <a:t>Продажи;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Отчеты.</a:t>
            </a:r>
            <a:endParaRPr lang="ru-RU" sz="1200" b="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"/>
          <p:cNvSpPr/>
          <p:nvPr/>
        </p:nvSpPr>
        <p:spPr>
          <a:xfrm>
            <a:off x="2952230" y="1044500"/>
            <a:ext cx="9239770" cy="29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Подсистемы</a:t>
            </a:r>
            <a:endParaRPr sz="3200" b="1" i="0" u="none" strike="noStrike" cap="none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994" y="1641019"/>
            <a:ext cx="6642927" cy="5070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444" y="1641019"/>
            <a:ext cx="3450550" cy="2535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445" y="4176029"/>
            <a:ext cx="3450550" cy="253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935" y="219812"/>
            <a:ext cx="2533150" cy="12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/>
          <p:nvPr/>
        </p:nvSpPr>
        <p:spPr>
          <a:xfrm>
            <a:off x="222749" y="1944395"/>
            <a:ext cx="3173593" cy="212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рамках технического задания созданы отчеты: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ru-RU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СписокКонтрагентов;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СписокНоменклатуры;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ВхождениеНоменклатуры</a:t>
            </a:r>
            <a:r>
              <a:rPr lang="ru-RU" sz="1200" dirty="0" smtClean="0"/>
              <a:t>ВДокументы;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ДокументыКонтрагентов;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НоменклатураКонтрагента;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ОстаткиТоваров;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ПродажаТоваров.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2952230" y="1044500"/>
            <a:ext cx="9239770" cy="29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Отчеты</a:t>
            </a:r>
            <a:endParaRPr sz="3200" b="1" i="0" u="none" strike="noStrike" cap="none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0" y="4128406"/>
            <a:ext cx="2486025" cy="152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108" y="1977699"/>
            <a:ext cx="7466013" cy="163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114" y="3616780"/>
            <a:ext cx="3733007" cy="307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109" y="3690257"/>
            <a:ext cx="3733006" cy="300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935" y="219812"/>
            <a:ext cx="2533150" cy="12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/>
          <p:nvPr/>
        </p:nvSpPr>
        <p:spPr>
          <a:xfrm>
            <a:off x="114935" y="1978686"/>
            <a:ext cx="2448651" cy="89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sym typeface="Arial"/>
              </a:rPr>
              <a:t>Общие модули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 Перечисления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sym typeface="Arial"/>
              </a:rPr>
              <a:t> Определяемые типы</a:t>
            </a:r>
          </a:p>
        </p:txBody>
      </p:sp>
      <p:sp>
        <p:nvSpPr>
          <p:cNvPr id="180" name="Google Shape;180;p25"/>
          <p:cNvSpPr/>
          <p:nvPr/>
        </p:nvSpPr>
        <p:spPr>
          <a:xfrm>
            <a:off x="2952230" y="1044500"/>
            <a:ext cx="9239770" cy="29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В системе также использованы</a:t>
            </a:r>
            <a:endParaRPr sz="3200" b="1" i="0" u="none" strike="noStrike" cap="none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" y="2984728"/>
            <a:ext cx="2343150" cy="705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5" y="3799115"/>
            <a:ext cx="2019300" cy="62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2" y="4535941"/>
            <a:ext cx="1876425" cy="64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886" y="1562889"/>
            <a:ext cx="5853792" cy="509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544" y="1562889"/>
            <a:ext cx="3254342" cy="523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76" y="5347486"/>
            <a:ext cx="1881868" cy="1252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935" y="219812"/>
            <a:ext cx="2533150" cy="12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/>
          <p:nvPr/>
        </p:nvSpPr>
        <p:spPr>
          <a:xfrm>
            <a:off x="0" y="2043899"/>
            <a:ext cx="11746500" cy="403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b="0" i="0" u="none" strike="noStrike" cap="none" dirty="0" smtClean="0">
                <a:solidFill>
                  <a:srgbClr val="000000"/>
                </a:solidFill>
                <a:sym typeface="Arial"/>
              </a:rPr>
              <a:t>    Созданная </a:t>
            </a:r>
            <a:r>
              <a:rPr lang="ru-RU" dirty="0" smtClean="0"/>
              <a:t>конфигурация позволяет вести учет хозяйственной деятельности в разрезе нескольких организаций, а именно: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b="0" i="0" u="none" strike="noStrike" cap="none" dirty="0" smtClean="0">
                <a:solidFill>
                  <a:srgbClr val="000000"/>
                </a:solidFill>
                <a:sym typeface="Arial"/>
              </a:rPr>
              <a:t>	- вести складской учет товаров и основных средств по различным складам;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dirty="0"/>
              <a:t>	</a:t>
            </a:r>
            <a:r>
              <a:rPr lang="ru-RU" dirty="0" smtClean="0"/>
              <a:t>- осуществлять кадровый учет сотрудников(стаж работы, наличие детей, личные данные);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b="0" i="0" u="none" strike="noStrike" cap="none" dirty="0">
                <a:solidFill>
                  <a:srgbClr val="000000"/>
                </a:solidFill>
                <a:sym typeface="Arial"/>
              </a:rPr>
              <a:t>	</a:t>
            </a:r>
            <a:r>
              <a:rPr lang="ru-RU" b="0" i="0" u="none" strike="noStrike" cap="none" dirty="0" smtClean="0">
                <a:solidFill>
                  <a:srgbClr val="000000"/>
                </a:solidFill>
                <a:sym typeface="Arial"/>
              </a:rPr>
              <a:t>- вести учет контрагентов и принадлежащих им договоров;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dirty="0"/>
              <a:t>	</a:t>
            </a:r>
            <a:r>
              <a:rPr lang="ru-RU" dirty="0" smtClean="0"/>
              <a:t>- совершать закупки 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dirty="0"/>
              <a:t>	</a:t>
            </a:r>
            <a:r>
              <a:rPr lang="ru-RU" dirty="0" smtClean="0"/>
              <a:t>- отслеживать поступление товаров на определенный склад от конкретного поставщика;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b="0" i="0" u="none" strike="noStrike" cap="none" dirty="0">
                <a:solidFill>
                  <a:srgbClr val="000000"/>
                </a:solidFill>
                <a:sym typeface="Arial"/>
              </a:rPr>
              <a:t>	</a:t>
            </a:r>
            <a:r>
              <a:rPr lang="ru-RU" b="0" i="0" u="none" strike="noStrike" cap="none" dirty="0" smtClean="0">
                <a:solidFill>
                  <a:srgbClr val="000000"/>
                </a:solidFill>
                <a:sym typeface="Arial"/>
              </a:rPr>
              <a:t>- выставлять счета на оплату 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dirty="0"/>
              <a:t>	</a:t>
            </a:r>
            <a:r>
              <a:rPr lang="ru-RU" dirty="0" smtClean="0"/>
              <a:t>- </a:t>
            </a:r>
            <a:r>
              <a:rPr lang="ru-RU" b="0" i="0" u="none" strike="noStrike" cap="none" dirty="0" smtClean="0">
                <a:solidFill>
                  <a:srgbClr val="000000"/>
                </a:solidFill>
                <a:sym typeface="Arial"/>
              </a:rPr>
              <a:t>реализовывать товары и услуги контрагентам (в разрезе склада, мастера, договора);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b="0" i="0" u="none" strike="noStrike" cap="none" dirty="0" smtClean="0">
                <a:solidFill>
                  <a:srgbClr val="000000"/>
                </a:solidFill>
                <a:sym typeface="Arial"/>
              </a:rPr>
              <a:t>	- вести отчетность хозяйственной и финансовой деятельности, по определенным критериям отбора;</a:t>
            </a:r>
            <a:endParaRPr lang="ru-RU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ru-RU" b="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ru-RU" dirty="0"/>
          </a:p>
          <a:p>
            <a:pPr lvl="0">
              <a:buSzPts val="2800"/>
            </a:pPr>
            <a:r>
              <a:rPr lang="ru-RU" b="0" i="0" u="none" strike="noStrike" cap="none" dirty="0" smtClean="0">
                <a:solidFill>
                  <a:srgbClr val="000000"/>
                </a:solidFill>
                <a:sym typeface="Arial"/>
              </a:rPr>
              <a:t>    Решения на базе 1С: используются во многих отраслях промышленности, торговли, государственных и </a:t>
            </a:r>
            <a:r>
              <a:rPr lang="ru-RU" dirty="0"/>
              <a:t>муниципальных учреждениях для </a:t>
            </a:r>
            <a:r>
              <a:rPr lang="ru-RU" dirty="0" smtClean="0"/>
              <a:t>автоматизации  </a:t>
            </a:r>
            <a:r>
              <a:rPr lang="ru-RU" dirty="0"/>
              <a:t>различных </a:t>
            </a:r>
            <a:r>
              <a:rPr lang="ru-RU" dirty="0" smtClean="0"/>
              <a:t>задач и </a:t>
            </a:r>
            <a:r>
              <a:rPr lang="ru-RU" dirty="0"/>
              <a:t>бизнес-процессов. </a:t>
            </a:r>
            <a:r>
              <a:rPr lang="ru-RU" dirty="0" smtClean="0"/>
              <a:t>Позволяет вести бухгалтерский, кадровый учет, производственный и складской. Реализованы возможности электронного документооборота. Предоставляет инструменты для финансового управления и бюджетирования. Хорошо реализована возможность получения всевозможных отчетов и аналитики.</a:t>
            </a:r>
            <a:r>
              <a:rPr lang="ru-RU" dirty="0"/>
              <a:t> </a:t>
            </a:r>
            <a:r>
              <a:rPr lang="ru-RU" dirty="0" smtClean="0"/>
              <a:t>Помогает </a:t>
            </a:r>
            <a:r>
              <a:rPr lang="ru-RU" dirty="0"/>
              <a:t>управлять контактами, продажами, организовывать маркетинговые кампании и анализировать взаимодействие с клиентами. </a:t>
            </a:r>
            <a:endParaRPr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2952230" y="1044500"/>
            <a:ext cx="9239770" cy="29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Заключение</a:t>
            </a:r>
            <a:endParaRPr sz="3200" b="1" i="0" u="none" strike="noStrike" cap="none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/>
          <p:nvPr/>
        </p:nvSpPr>
        <p:spPr>
          <a:xfrm>
            <a:off x="152579" y="2938974"/>
            <a:ext cx="9285076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1" i="0" u="none" strike="noStrike" cap="none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sz="4400" b="1" i="0" u="none" strike="noStrike" cap="none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5875" y="1611094"/>
            <a:ext cx="4499941" cy="450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2952230" y="1044500"/>
            <a:ext cx="9239770" cy="29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 dirty="0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Задание</a:t>
            </a:r>
            <a:endParaRPr sz="3200" b="1" i="0" u="none" strike="noStrike" cap="none" dirty="0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935" y="219812"/>
            <a:ext cx="2533150" cy="12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/>
          <p:nvPr/>
        </p:nvSpPr>
        <p:spPr>
          <a:xfrm>
            <a:off x="257908" y="1539159"/>
            <a:ext cx="11605846" cy="112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качестве выпускной аттестационной работы создана конфигурация, которая учитывает основные учетные функции </a:t>
            </a:r>
            <a:r>
              <a:rPr lang="ru-RU" sz="20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торговых предприятий.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257908" y="2747167"/>
            <a:ext cx="11605846" cy="369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выполнении аттестационной работы: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∙"/>
            </a:pPr>
            <a:r>
              <a:rPr lang="ru-RU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разработаны справочники, документы, журналы документов</a:t>
            </a:r>
            <a:r>
              <a:rPr lang="ru-RU" sz="20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</a:p>
          <a:p>
            <a:pPr marL="342900" marR="0" lvl="0" indent="-34290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∙"/>
            </a:pPr>
            <a:r>
              <a:rPr lang="ru-RU" sz="2000" dirty="0">
                <a:latin typeface="Times New Roman"/>
                <a:cs typeface="Times New Roman"/>
                <a:sym typeface="Times New Roman"/>
              </a:rPr>
              <a:t>с</a:t>
            </a:r>
            <a:r>
              <a:rPr lang="ru-RU" sz="2000" dirty="0" smtClean="0">
                <a:latin typeface="Times New Roman"/>
                <a:cs typeface="Times New Roman"/>
                <a:sym typeface="Times New Roman"/>
              </a:rPr>
              <a:t>озданы перечисления и определяемые типы;</a:t>
            </a:r>
          </a:p>
          <a:p>
            <a:pPr marL="342900" marR="0" lvl="0" indent="-34290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∙"/>
            </a:pPr>
            <a:r>
              <a:rPr lang="ru-RU" sz="20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разработаны </a:t>
            </a:r>
            <a:r>
              <a:rPr lang="ru-RU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печатные формы </a:t>
            </a:r>
            <a:r>
              <a:rPr lang="ru-RU" sz="20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документов;</a:t>
            </a:r>
          </a:p>
          <a:p>
            <a:pPr marL="342900" marR="0" lvl="0" indent="-34290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∙"/>
            </a:pPr>
            <a:r>
              <a:rPr lang="ru-RU" sz="20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установлены </a:t>
            </a:r>
            <a:r>
              <a:rPr lang="ru-RU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регистры накопления, </a:t>
            </a:r>
            <a:r>
              <a:rPr lang="ru-RU" sz="20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сведений;</a:t>
            </a:r>
          </a:p>
          <a:p>
            <a:pPr marL="342900" marR="0" lvl="0" indent="-34290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∙"/>
            </a:pPr>
            <a:r>
              <a:rPr lang="ru-RU" sz="20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созданы </a:t>
            </a:r>
            <a:r>
              <a:rPr lang="ru-RU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процессы передачи данных в </a:t>
            </a:r>
            <a:r>
              <a:rPr lang="ru-RU" sz="20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регистры;</a:t>
            </a:r>
          </a:p>
          <a:p>
            <a:pPr marL="342900" marR="0" lvl="0" indent="-34290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∙"/>
            </a:pPr>
            <a:r>
              <a:rPr lang="ru-RU" sz="20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реализованы </a:t>
            </a:r>
            <a:r>
              <a:rPr lang="ru-RU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механизмы, при помощи которых система будет производить расчеты и формировать </a:t>
            </a:r>
            <a:r>
              <a:rPr lang="ru-RU" sz="20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отчеты;</a:t>
            </a:r>
          </a:p>
          <a:p>
            <a:pPr marL="342900" marR="0" lvl="0" indent="-34290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∙"/>
            </a:pPr>
            <a:r>
              <a:rPr lang="ru-RU" sz="20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созданы </a:t>
            </a:r>
            <a:r>
              <a:rPr lang="ru-RU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подсистемы и распределены по ним созданные объекты конфигурации.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935" y="219812"/>
            <a:ext cx="2533150" cy="12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/>
          <p:nvPr/>
        </p:nvSpPr>
        <p:spPr>
          <a:xfrm>
            <a:off x="0" y="1825597"/>
            <a:ext cx="11830880" cy="1072724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В качестве итоговой аттестационной работы создана конфигурация для автоматизации учетных функции </a:t>
            </a:r>
            <a:r>
              <a:rPr lang="ru-RU" sz="20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группы </a:t>
            </a:r>
            <a:r>
              <a:rPr lang="ru-RU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торговых предприяти</a:t>
            </a:r>
            <a:r>
              <a:rPr lang="ru-RU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й</a:t>
            </a:r>
            <a:r>
              <a:rPr lang="ru-RU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ru-RU" sz="20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ООО «МДМ», ООО «</a:t>
            </a:r>
            <a:r>
              <a:rPr lang="ru-RU" sz="2000" b="0" i="0" u="none" strike="noStrike" cap="none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МакМарт</a:t>
            </a:r>
            <a:r>
              <a:rPr lang="ru-RU" sz="20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», ООО «Интеграл»,</a:t>
            </a:r>
            <a:r>
              <a:rPr lang="ru-RU" sz="2000" b="1" i="0" u="none" strike="noStrike" cap="none" dirty="0" smtClean="0">
                <a:solidFill>
                  <a:srgbClr val="00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ru-RU" sz="20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осуществляющих торговлю компонентами для производства мебели.</a:t>
            </a:r>
            <a:endParaRPr lang="ru-RU" sz="2000" b="0" i="0" u="none" strike="noStrike" cap="none" dirty="0" smtClean="0">
              <a:solidFill>
                <a:srgbClr val="000000"/>
              </a:solidFill>
              <a:highlight>
                <a:srgbClr val="FFFF00"/>
              </a:highlight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157114" y="2963637"/>
            <a:ext cx="8562343" cy="378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разработанной конфигурации добавлены и настроены следующие объекты:</a:t>
            </a:r>
            <a:endParaRPr sz="18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342900" marR="0" lvl="0" indent="-342900" algn="just" rtl="0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ru-RU" sz="16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Справочники;</a:t>
            </a:r>
            <a:endParaRPr sz="16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ru-RU" sz="1600" b="0" i="0" u="none" strike="noStrike" cap="none" dirty="0" smtClean="0">
                <a:solidFill>
                  <a:srgbClr val="000000"/>
                </a:solidFill>
                <a:sym typeface="Arial"/>
              </a:rPr>
              <a:t>Документы;</a:t>
            </a:r>
            <a:endParaRPr sz="16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342900" marR="0" lvl="0" indent="-342900" algn="just" rtl="0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ru-RU" sz="1600" b="0" i="0" u="none" strike="noStrike" cap="none" dirty="0">
                <a:solidFill>
                  <a:srgbClr val="000000"/>
                </a:solidFill>
                <a:sym typeface="Arial"/>
              </a:rPr>
              <a:t>Печатные формы </a:t>
            </a:r>
            <a:r>
              <a:rPr lang="ru-RU" sz="1600" b="0" i="0" u="none" strike="noStrike" cap="none" dirty="0" smtClean="0">
                <a:solidFill>
                  <a:srgbClr val="000000"/>
                </a:solidFill>
                <a:sym typeface="Arial"/>
              </a:rPr>
              <a:t>документов;</a:t>
            </a:r>
            <a:endParaRPr sz="16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342900" marR="0" lvl="0" indent="-342900" algn="just" rtl="0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ru-RU" sz="1600" b="0" i="0" u="none" strike="noStrike" cap="none" dirty="0">
                <a:solidFill>
                  <a:srgbClr val="000000"/>
                </a:solidFill>
                <a:sym typeface="Arial"/>
              </a:rPr>
              <a:t>Журналы </a:t>
            </a:r>
            <a:r>
              <a:rPr lang="ru-RU" sz="1600" b="0" i="0" u="none" strike="noStrike" cap="none" dirty="0" smtClean="0">
                <a:solidFill>
                  <a:srgbClr val="000000"/>
                </a:solidFill>
                <a:sym typeface="Arial"/>
              </a:rPr>
              <a:t>документов;</a:t>
            </a:r>
            <a:endParaRPr sz="16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342900" marR="0" lvl="0" indent="-342900" algn="just" rtl="0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ru-RU" sz="1600" b="0" i="0" u="none" strike="noStrike" cap="none" dirty="0">
                <a:solidFill>
                  <a:srgbClr val="000000"/>
                </a:solidFill>
                <a:sym typeface="Arial"/>
              </a:rPr>
              <a:t>Регистры </a:t>
            </a:r>
            <a:r>
              <a:rPr lang="ru-RU" sz="1600" b="0" i="0" u="none" strike="noStrike" cap="none" dirty="0" smtClean="0">
                <a:solidFill>
                  <a:srgbClr val="000000"/>
                </a:solidFill>
                <a:sym typeface="Arial"/>
              </a:rPr>
              <a:t>сведений;</a:t>
            </a:r>
            <a:endParaRPr sz="16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342900" marR="0" lvl="0" indent="-342900" algn="just" rtl="0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ru-RU" sz="1600" b="0" i="0" u="none" strike="noStrike" cap="none" dirty="0">
                <a:solidFill>
                  <a:srgbClr val="000000"/>
                </a:solidFill>
                <a:sym typeface="Arial"/>
              </a:rPr>
              <a:t>Регистры </a:t>
            </a:r>
            <a:r>
              <a:rPr lang="ru-RU" sz="1600" b="0" i="0" u="none" strike="noStrike" cap="none" dirty="0" smtClean="0">
                <a:solidFill>
                  <a:srgbClr val="000000"/>
                </a:solidFill>
                <a:sym typeface="Arial"/>
              </a:rPr>
              <a:t>накоплений;</a:t>
            </a:r>
            <a:endParaRPr sz="16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342900" marR="0" lvl="0" indent="-342900" algn="just" rtl="0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ru-RU" sz="1600" b="0" i="0" u="none" strike="noStrike" cap="none" dirty="0" smtClean="0">
                <a:solidFill>
                  <a:srgbClr val="000000"/>
                </a:solidFill>
                <a:sym typeface="Arial"/>
              </a:rPr>
              <a:t>Подсистемы; </a:t>
            </a:r>
            <a:endParaRPr sz="16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342900" marR="0" lvl="0" indent="-342900" algn="just" rtl="0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ru-RU" sz="1600" b="0" i="0" u="none" strike="noStrike" cap="none" dirty="0" smtClean="0">
                <a:solidFill>
                  <a:srgbClr val="000000"/>
                </a:solidFill>
                <a:sym typeface="Arial"/>
              </a:rPr>
              <a:t>Отчеты.</a:t>
            </a:r>
            <a:endParaRPr sz="1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839" y="3082018"/>
            <a:ext cx="25336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935" y="219812"/>
            <a:ext cx="2533150" cy="12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/>
          <p:nvPr/>
        </p:nvSpPr>
        <p:spPr>
          <a:xfrm>
            <a:off x="489000" y="1607325"/>
            <a:ext cx="4050343" cy="3209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-RU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программном коде использованы следующие конструкции:</a:t>
            </a:r>
            <a:endParaRPr sz="12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195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Процедуры;</a:t>
            </a:r>
            <a:endParaRPr sz="12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457200" marR="0" lvl="0" indent="-36195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Функции;</a:t>
            </a:r>
            <a:endParaRPr sz="12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457200" marR="0" lvl="0" indent="-36195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Арифметические операции;</a:t>
            </a:r>
            <a:endParaRPr sz="12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457200" marR="0" lvl="0" indent="-36195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Циклы;</a:t>
            </a:r>
            <a:endParaRPr sz="12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457200" marR="0" lvl="0" indent="-36195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Условия;</a:t>
            </a:r>
            <a:endParaRPr sz="12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457200" marR="0" lvl="0" indent="-36195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Запросы.</a:t>
            </a:r>
            <a:endParaRPr sz="12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0" marR="0" lvl="0" indent="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-RU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Процедуры и функции сформированы в:</a:t>
            </a:r>
            <a:endParaRPr sz="12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195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Модулях объектов; </a:t>
            </a:r>
            <a:endParaRPr sz="12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457200" marR="0" lvl="0" indent="-36195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Модулях форм </a:t>
            </a:r>
            <a:r>
              <a:rPr lang="ru-RU" sz="12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 sz="12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457200" marR="0" lvl="0" indent="-36195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Общих </a:t>
            </a:r>
            <a:r>
              <a:rPr lang="ru-RU" sz="12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модулях. </a:t>
            </a:r>
            <a:endParaRPr sz="12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0" marR="0" lvl="0" indent="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-RU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Использованы клиентские и серверные процедуры (функции) с директивами компиляции: </a:t>
            </a:r>
            <a:endParaRPr sz="12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195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НаКлиенте</a:t>
            </a:r>
            <a:r>
              <a:rPr lang="ru-RU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 sz="12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457200" marR="0" lvl="0" indent="-36195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НаСервере</a:t>
            </a:r>
            <a:r>
              <a:rPr lang="ru-RU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74" y="2792186"/>
            <a:ext cx="7042126" cy="350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86" y="403452"/>
            <a:ext cx="7282543" cy="2388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0" y="4955721"/>
            <a:ext cx="4050343" cy="1420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935" y="219812"/>
            <a:ext cx="2533150" cy="12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114935" y="1978686"/>
            <a:ext cx="3836579" cy="493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sym typeface="Arial"/>
              </a:rPr>
              <a:t>Для хранения в </a:t>
            </a:r>
            <a:r>
              <a:rPr lang="ru-RU" sz="1200" b="0" i="0" u="none" strike="noStrike" cap="none" dirty="0">
                <a:solidFill>
                  <a:srgbClr val="000000"/>
                </a:solidFill>
                <a:sym typeface="Arial"/>
              </a:rPr>
              <a:t>автоматизированной </a:t>
            </a:r>
            <a:r>
              <a:rPr lang="ru-RU" sz="1200" b="0" i="0" u="none" strike="noStrike" cap="none" dirty="0" smtClean="0">
                <a:solidFill>
                  <a:srgbClr val="000000"/>
                </a:solidFill>
                <a:sym typeface="Arial"/>
              </a:rPr>
              <a:t>системе данных, имеющих одинаковую структуру и списочный характер, созданы справочники:</a:t>
            </a:r>
            <a:endParaRPr lang="ru-RU" sz="12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sym typeface="Arial"/>
              </a:rPr>
              <a:t>ЕдиницыИзмерения;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Склады;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sym typeface="Arial"/>
              </a:rPr>
              <a:t>Валюты;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Должности;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sym typeface="Arial"/>
              </a:rPr>
              <a:t>Банки;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РасчетныеСчета;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sym typeface="Arial"/>
              </a:rPr>
              <a:t>Организации;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Контрагенты;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sym typeface="Arial"/>
              </a:rPr>
              <a:t>Договоры;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Номенклатура;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sym typeface="Arial"/>
              </a:rPr>
              <a:t>Сотрудники.</a:t>
            </a:r>
            <a:endParaRPr sz="12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2952230" y="1044500"/>
            <a:ext cx="9239770" cy="29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Справочники</a:t>
            </a:r>
            <a:endParaRPr sz="3200" b="1" i="0" u="none" strike="noStrike" cap="none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386" y="1978686"/>
            <a:ext cx="6117340" cy="223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057" y="4434709"/>
            <a:ext cx="3847669" cy="21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519" y="4446918"/>
            <a:ext cx="3895074" cy="2139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397" y="1978686"/>
            <a:ext cx="169545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935" y="219812"/>
            <a:ext cx="2533150" cy="12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222738" y="1821370"/>
            <a:ext cx="3320561" cy="484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отражения фактов хозяйственной деятельности организаций разработаны документы: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ru-RU" sz="12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РеализацияТоваров;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ПоступлениеТоваровИУслуг;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ЗаказТоваров;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СчетНаОплату;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РегистрацияЦен;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ОказаниеУслуг;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ВыпискаБанка.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endParaRPr lang="ru-RU" sz="1200" dirty="0" smtClean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endParaRPr lang="ru-RU" sz="1200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200" dirty="0" smtClean="0"/>
              <a:t>В документах реализованы механизмы: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ru-RU" sz="1200" dirty="0" smtClean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ввод на основании;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сформированы движения по регистрам;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расчет суммы в строках табличной части;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расчет общей суммы  документа;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вывод общей суммы прописью;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получение цен  из регистра сведений;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созданы печатные формы;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настроены связи параметров выбора;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ru-RU" sz="1200" dirty="0" smtClean="0"/>
              <a:t>реализован контроль отрицательных остатков.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endParaRPr lang="ru-RU" sz="1200" dirty="0" smtClean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endParaRPr lang="ru-RU" sz="1200" dirty="0" smtClean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endParaRPr lang="ru-RU" sz="1200" dirty="0" smtClean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ru-RU" sz="1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ru-RU" sz="1200" dirty="0" smtClean="0"/>
          </a:p>
        </p:txBody>
      </p:sp>
      <p:sp>
        <p:nvSpPr>
          <p:cNvPr id="131" name="Google Shape;131;p18"/>
          <p:cNvSpPr/>
          <p:nvPr/>
        </p:nvSpPr>
        <p:spPr>
          <a:xfrm>
            <a:off x="2952230" y="1044500"/>
            <a:ext cx="9239770" cy="29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Документы</a:t>
            </a:r>
            <a:endParaRPr sz="3200" b="1" i="0" u="none" strike="noStrike" cap="none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990" y="3992829"/>
            <a:ext cx="1703874" cy="222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183" y="1821371"/>
            <a:ext cx="7987391" cy="1836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12" y="3820887"/>
            <a:ext cx="6016761" cy="2564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935" y="219812"/>
            <a:ext cx="2533150" cy="12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/>
          <p:nvPr/>
        </p:nvSpPr>
        <p:spPr>
          <a:xfrm>
            <a:off x="114935" y="1978686"/>
            <a:ext cx="2938508" cy="4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осуществления документооборота на бумажных носителях созданы печатные формы документов:</a:t>
            </a:r>
          </a:p>
          <a:p>
            <a:pPr lvl="0">
              <a:buSzPts val="2000"/>
            </a:pPr>
            <a:endParaRPr lang="ru-RU" dirty="0"/>
          </a:p>
          <a:p>
            <a:pPr marL="171450" lvl="0" indent="-171450">
              <a:buSzPts val="2000"/>
              <a:buFontTx/>
              <a:buChar char="-"/>
            </a:pPr>
            <a:r>
              <a:rPr lang="ru-RU" dirty="0" smtClean="0"/>
              <a:t>РеализацияТоваров;</a:t>
            </a:r>
            <a:endParaRPr lang="ru-RU" dirty="0"/>
          </a:p>
          <a:p>
            <a:pPr marL="171450" lvl="0" indent="-171450">
              <a:buSzPts val="2000"/>
              <a:buFontTx/>
              <a:buChar char="-"/>
            </a:pPr>
            <a:r>
              <a:rPr lang="ru-RU" dirty="0" smtClean="0"/>
              <a:t>ПоступлениеТоваровИУслуг</a:t>
            </a:r>
            <a:r>
              <a:rPr lang="ru-RU" dirty="0" smtClean="0"/>
              <a:t>;</a:t>
            </a:r>
            <a:endParaRPr lang="ru-RU" dirty="0"/>
          </a:p>
          <a:p>
            <a:pPr marL="171450" lvl="0" indent="-171450">
              <a:buSzPts val="2000"/>
              <a:buFontTx/>
              <a:buChar char="-"/>
            </a:pPr>
            <a:r>
              <a:rPr lang="ru-RU" dirty="0" smtClean="0"/>
              <a:t>ЗаказТоваров;</a:t>
            </a:r>
            <a:endParaRPr lang="ru-RU" dirty="0"/>
          </a:p>
          <a:p>
            <a:pPr marL="171450" lvl="0" indent="-171450">
              <a:buSzPts val="2000"/>
              <a:buFontTx/>
              <a:buChar char="-"/>
            </a:pPr>
            <a:r>
              <a:rPr lang="ru-RU" dirty="0" smtClean="0"/>
              <a:t>СчетНаОплату;</a:t>
            </a:r>
            <a:endParaRPr lang="ru-RU" dirty="0"/>
          </a:p>
          <a:p>
            <a:pPr marL="171450" lvl="0" indent="-171450">
              <a:buSzPts val="2000"/>
              <a:buFontTx/>
              <a:buChar char="-"/>
            </a:pPr>
            <a:r>
              <a:rPr lang="ru-RU" dirty="0" smtClean="0"/>
              <a:t>РегистрацияЦен;</a:t>
            </a:r>
            <a:endParaRPr lang="ru-RU" dirty="0"/>
          </a:p>
          <a:p>
            <a:pPr marL="171450" lvl="0" indent="-171450">
              <a:buSzPts val="2000"/>
              <a:buFontTx/>
              <a:buChar char="-"/>
            </a:pPr>
            <a:r>
              <a:rPr lang="ru-RU" dirty="0" smtClean="0"/>
              <a:t>ОказаниеУслуг;</a:t>
            </a:r>
            <a:endParaRPr lang="ru-RU" dirty="0"/>
          </a:p>
          <a:p>
            <a:pPr marL="171450" lvl="0" indent="-171450">
              <a:buSzPts val="2000"/>
              <a:buFontTx/>
              <a:buChar char="-"/>
            </a:pPr>
            <a:r>
              <a:rPr lang="ru-RU" dirty="0" smtClean="0"/>
              <a:t>ВыпискаБанка.</a:t>
            </a:r>
            <a:endParaRPr lang="ru-RU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2952230" y="1044500"/>
            <a:ext cx="9239770" cy="29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Печатные формы</a:t>
            </a:r>
            <a:endParaRPr sz="3200" b="1" i="0" u="none" strike="noStrike" cap="none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421" y="1979264"/>
            <a:ext cx="7860620" cy="2151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421" y="4271386"/>
            <a:ext cx="7626578" cy="218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935" y="219812"/>
            <a:ext cx="2533150" cy="12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/>
          <p:nvPr/>
        </p:nvSpPr>
        <p:spPr>
          <a:xfrm>
            <a:off x="114935" y="1978686"/>
            <a:ext cx="3028315" cy="416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Созданы журналы документов.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ru-RU" sz="1200" dirty="0" smtClean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sym typeface="Arial"/>
              </a:rPr>
              <a:t>1. ОбщийЖурнал, включающий: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ru-RU" sz="1200" b="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171450" lvl="3" indent="-171450">
              <a:buSzPts val="2000"/>
              <a:buFontTx/>
              <a:buChar char="-"/>
            </a:pPr>
            <a:r>
              <a:rPr lang="ru-RU" sz="1200" dirty="0" smtClean="0"/>
              <a:t>РеализацияТоваров;</a:t>
            </a:r>
            <a:endParaRPr lang="ru-RU" sz="1200" dirty="0"/>
          </a:p>
          <a:p>
            <a:pPr marL="171450" lvl="3" indent="-171450">
              <a:buSzPts val="2000"/>
              <a:buFontTx/>
              <a:buChar char="-"/>
            </a:pPr>
            <a:r>
              <a:rPr lang="ru-RU" sz="1200" dirty="0" smtClean="0"/>
              <a:t>ПоступлениеТоваровИУслуг;</a:t>
            </a:r>
            <a:endParaRPr lang="ru-RU" sz="1200" dirty="0"/>
          </a:p>
          <a:p>
            <a:pPr marL="171450" lvl="3" indent="-171450">
              <a:buSzPts val="2000"/>
              <a:buFontTx/>
              <a:buChar char="-"/>
            </a:pPr>
            <a:r>
              <a:rPr lang="ru-RU" sz="1200" dirty="0" smtClean="0"/>
              <a:t>ЗаказТоваров;</a:t>
            </a:r>
            <a:endParaRPr lang="ru-RU" sz="1200" dirty="0"/>
          </a:p>
          <a:p>
            <a:pPr marL="171450" lvl="3" indent="-171450">
              <a:buSzPts val="2000"/>
              <a:buFontTx/>
              <a:buChar char="-"/>
            </a:pPr>
            <a:r>
              <a:rPr lang="ru-RU" sz="1200" dirty="0" smtClean="0"/>
              <a:t>СчетНаОплату;</a:t>
            </a:r>
            <a:endParaRPr lang="ru-RU" sz="1200" dirty="0"/>
          </a:p>
          <a:p>
            <a:pPr marL="171450" lvl="3" indent="-171450">
              <a:buSzPts val="2000"/>
              <a:buFontTx/>
              <a:buChar char="-"/>
            </a:pPr>
            <a:r>
              <a:rPr lang="ru-RU" sz="1200" dirty="0" smtClean="0"/>
              <a:t>РегистрацияЦен;</a:t>
            </a:r>
            <a:endParaRPr lang="ru-RU" sz="1200" dirty="0"/>
          </a:p>
          <a:p>
            <a:pPr marL="171450" lvl="3" indent="-171450">
              <a:buSzPts val="2000"/>
              <a:buFontTx/>
              <a:buChar char="-"/>
            </a:pPr>
            <a:r>
              <a:rPr lang="ru-RU" sz="1200" dirty="0" smtClean="0"/>
              <a:t>ОказаниеУслуг;</a:t>
            </a:r>
            <a:endParaRPr lang="ru-RU" sz="1200" dirty="0"/>
          </a:p>
          <a:p>
            <a:pPr marL="171450" lvl="3" indent="-171450">
              <a:buSzPts val="2000"/>
              <a:buFontTx/>
              <a:buChar char="-"/>
            </a:pPr>
            <a:r>
              <a:rPr lang="ru-RU" sz="1200" dirty="0" smtClean="0"/>
              <a:t>ВыпискаБанка.</a:t>
            </a:r>
          </a:p>
          <a:p>
            <a:pPr marL="171450" lvl="3" indent="-171450">
              <a:buSzPts val="2000"/>
              <a:buFontTx/>
              <a:buChar char="-"/>
            </a:pPr>
            <a:endParaRPr lang="ru-RU" sz="1200" dirty="0"/>
          </a:p>
          <a:p>
            <a:pPr lvl="3">
              <a:buSzPts val="2000"/>
            </a:pPr>
            <a:r>
              <a:rPr lang="ru-RU" sz="1200" dirty="0" smtClean="0"/>
              <a:t>2. ТорговоЗакупочный, включающий:</a:t>
            </a:r>
            <a:endParaRPr lang="ru-RU" sz="12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ru-RU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3" indent="-171450">
              <a:buSzPts val="2000"/>
              <a:buFontTx/>
              <a:buChar char="-"/>
            </a:pPr>
            <a:r>
              <a:rPr lang="ru-RU" sz="1200" dirty="0" smtClean="0"/>
              <a:t>РеализацияТоваров;</a:t>
            </a:r>
            <a:endParaRPr lang="ru-RU" sz="1200" dirty="0"/>
          </a:p>
          <a:p>
            <a:pPr marL="171450" lvl="3" indent="-171450">
              <a:buSzPts val="2000"/>
              <a:buFontTx/>
              <a:buChar char="-"/>
            </a:pPr>
            <a:r>
              <a:rPr lang="ru-RU" sz="1200" dirty="0" smtClean="0"/>
              <a:t>ПоступлениеТоваровИУслуг;</a:t>
            </a:r>
            <a:endParaRPr lang="ru-RU" sz="1200" dirty="0"/>
          </a:p>
          <a:p>
            <a:pPr marL="171450" lvl="3" indent="-171450">
              <a:buSzPts val="2000"/>
              <a:buFontTx/>
              <a:buChar char="-"/>
            </a:pPr>
            <a:r>
              <a:rPr lang="ru-RU" sz="1200" dirty="0" smtClean="0"/>
              <a:t>ЗаказТоваров;</a:t>
            </a:r>
            <a:endParaRPr lang="ru-RU" sz="1200" dirty="0"/>
          </a:p>
          <a:p>
            <a:pPr marL="171450" lvl="3" indent="-171450">
              <a:buSzPts val="2000"/>
              <a:buFontTx/>
              <a:buChar char="-"/>
            </a:pPr>
            <a:r>
              <a:rPr lang="ru-RU" sz="1200" dirty="0" smtClean="0"/>
              <a:t>ОказаниеУслуг.</a:t>
            </a:r>
            <a:endParaRPr lang="ru-RU" sz="1200" dirty="0"/>
          </a:p>
          <a:p>
            <a:pPr lvl="3">
              <a:buSzPts val="2000"/>
            </a:pPr>
            <a:endParaRPr lang="ru-RU" sz="12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2952230" y="1044500"/>
            <a:ext cx="9239770" cy="29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Журналы документов</a:t>
            </a:r>
            <a:endParaRPr sz="3200" b="1" i="0" u="none" strike="noStrike" cap="none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410" y="1751921"/>
            <a:ext cx="3975575" cy="2307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1751921"/>
            <a:ext cx="3347356" cy="2307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410" y="4204607"/>
            <a:ext cx="7445396" cy="242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935" y="219812"/>
            <a:ext cx="2533150" cy="12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/>
          <p:nvPr/>
        </p:nvSpPr>
        <p:spPr>
          <a:xfrm>
            <a:off x="114936" y="1978685"/>
            <a:ext cx="3093628" cy="265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200" dirty="0" smtClean="0"/>
              <a:t>Для автоматизации учета цен и курсов валют, созданы периодические регистры сведений.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ru-RU" sz="12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200" dirty="0" smtClean="0"/>
              <a:t>1. ЦеныНоменклатуры</a:t>
            </a:r>
            <a:endParaRPr lang="ru-RU" sz="1200" dirty="0"/>
          </a:p>
          <a:p>
            <a:pPr lvl="0">
              <a:buSzPts val="2000"/>
            </a:pPr>
            <a:r>
              <a:rPr lang="ru-RU" sz="1200" dirty="0" smtClean="0"/>
              <a:t>      - периодичность : в пределах дня</a:t>
            </a:r>
          </a:p>
          <a:p>
            <a:pPr lvl="0">
              <a:buSzPts val="2000"/>
            </a:pPr>
            <a:r>
              <a:rPr lang="ru-RU" sz="1200" dirty="0"/>
              <a:t> </a:t>
            </a:r>
            <a:r>
              <a:rPr lang="ru-RU" sz="1200" dirty="0" smtClean="0"/>
              <a:t>     - регистратор: РегистрацияЦен</a:t>
            </a:r>
          </a:p>
          <a:p>
            <a:pPr lvl="0">
              <a:buSzPts val="2000"/>
            </a:pPr>
            <a:r>
              <a:rPr lang="ru-RU" sz="1200" dirty="0"/>
              <a:t> </a:t>
            </a:r>
            <a:r>
              <a:rPr lang="ru-RU" sz="1200" dirty="0" smtClean="0"/>
              <a:t>     - в документах продажи, реализован</a:t>
            </a:r>
          </a:p>
          <a:p>
            <a:pPr lvl="0">
              <a:buSzPts val="2000"/>
            </a:pPr>
            <a:r>
              <a:rPr lang="ru-RU" sz="1200" dirty="0"/>
              <a:t> </a:t>
            </a:r>
            <a:r>
              <a:rPr lang="ru-RU" sz="1200" dirty="0" smtClean="0"/>
              <a:t>       механизм автоматической </a:t>
            </a:r>
          </a:p>
          <a:p>
            <a:pPr lvl="0">
              <a:buSzPts val="2000"/>
            </a:pPr>
            <a:r>
              <a:rPr lang="ru-RU" sz="1200" dirty="0"/>
              <a:t> </a:t>
            </a:r>
            <a:r>
              <a:rPr lang="ru-RU" sz="1200" dirty="0" smtClean="0"/>
              <a:t>       установки цен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ru-RU" sz="1200" b="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sym typeface="Arial"/>
              </a:rPr>
              <a:t>2. КурсыВалют</a:t>
            </a:r>
          </a:p>
          <a:p>
            <a:pPr lvl="0">
              <a:buSzPts val="2000"/>
            </a:pPr>
            <a:r>
              <a:rPr lang="ru-RU" sz="1200" dirty="0" smtClean="0"/>
              <a:t>      - </a:t>
            </a:r>
            <a:r>
              <a:rPr lang="ru-RU" sz="1200" dirty="0"/>
              <a:t>периодичность : в пределах дня</a:t>
            </a:r>
          </a:p>
          <a:p>
            <a:pPr lvl="0">
              <a:buSzPts val="2000"/>
            </a:pPr>
            <a:r>
              <a:rPr lang="ru-RU" sz="1200" dirty="0"/>
              <a:t>      - </a:t>
            </a:r>
            <a:r>
              <a:rPr lang="ru-RU" sz="1200" dirty="0" smtClean="0"/>
              <a:t>режим записи: независимый</a:t>
            </a:r>
            <a:endParaRPr lang="ru-RU" sz="1200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sz="12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2952230" y="1044500"/>
            <a:ext cx="9239770" cy="29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 dirty="0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Регистры сведений</a:t>
            </a:r>
            <a:endParaRPr sz="3200" b="1" i="0" u="none" strike="noStrike" cap="none" dirty="0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6" y="4637314"/>
            <a:ext cx="2837294" cy="21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207" y="2049236"/>
            <a:ext cx="3804557" cy="473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764" y="2049236"/>
            <a:ext cx="4935085" cy="249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764" y="4416614"/>
            <a:ext cx="4935085" cy="2351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599</Words>
  <Application>Microsoft Office PowerPoint</Application>
  <PresentationFormat>Произвольный</PresentationFormat>
  <Paragraphs>183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Arial</vt:lpstr>
      <vt:lpstr>Montserrat ExtraBold</vt:lpstr>
      <vt:lpstr>Times New Roman</vt:lpstr>
      <vt:lpstr>Montserrat</vt:lpstr>
      <vt:lpstr>Calibri</vt:lpstr>
      <vt:lpstr>Noto Sans Symbols</vt:lpstr>
      <vt:lpstr>Montserrat SemiBold</vt:lpstr>
      <vt:lpstr>Montserrat 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Александр Бызов</cp:lastModifiedBy>
  <cp:revision>35</cp:revision>
  <dcterms:modified xsi:type="dcterms:W3CDTF">2025-08-26T12:50:02Z</dcterms:modified>
</cp:coreProperties>
</file>